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6" r:id="rId5"/>
    <p:sldId id="270" r:id="rId6"/>
    <p:sldId id="266" r:id="rId7"/>
    <p:sldId id="271" r:id="rId8"/>
    <p:sldId id="277" r:id="rId9"/>
    <p:sldId id="278" r:id="rId10"/>
    <p:sldId id="263" r:id="rId11"/>
    <p:sldId id="265" r:id="rId12"/>
    <p:sldId id="264" r:id="rId13"/>
    <p:sldId id="261" r:id="rId14"/>
    <p:sldId id="262" r:id="rId15"/>
    <p:sldId id="256" r:id="rId16"/>
    <p:sldId id="257" r:id="rId17"/>
    <p:sldId id="258" r:id="rId18"/>
    <p:sldId id="259" r:id="rId19"/>
    <p:sldId id="272" r:id="rId20"/>
    <p:sldId id="273" r:id="rId21"/>
    <p:sldId id="274" r:id="rId22"/>
    <p:sldId id="275" r:id="rId2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1C1E20"/>
    <a:srgbClr val="D1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d\Desktop\Fundraising%20by%20y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d\Desktop\Fundraising%20by%20ye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d\Desktop\Fundraising%20by%20ye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Revenue from Programs and Rentals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'Statement of Activity'!$K$38</c:f>
              <c:strCache>
                <c:ptCount val="1"/>
                <c:pt idx="0">
                  <c:v>Direct 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'Statement of Activity'!$L$37:$R$37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'Statement of Activity'!$L$38:$R$38</c:f>
              <c:numCache>
                <c:formatCode>"$"* #,##0.00\ _€</c:formatCode>
                <c:ptCount val="7"/>
                <c:pt idx="0">
                  <c:v>679089.42999999993</c:v>
                </c:pt>
                <c:pt idx="1">
                  <c:v>682582.69</c:v>
                </c:pt>
                <c:pt idx="2">
                  <c:v>609358.66</c:v>
                </c:pt>
                <c:pt idx="3">
                  <c:v>600545.63</c:v>
                </c:pt>
                <c:pt idx="4">
                  <c:v>611263.82000000007</c:v>
                </c:pt>
                <c:pt idx="5">
                  <c:v>586886</c:v>
                </c:pt>
                <c:pt idx="6">
                  <c:v>144706.03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4B-4A0C-9805-FCE93266A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5250840"/>
        <c:axId val="555249856"/>
      </c:areaChart>
      <c:catAx>
        <c:axId val="555250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249856"/>
        <c:crosses val="autoZero"/>
        <c:auto val="1"/>
        <c:lblAlgn val="ctr"/>
        <c:lblOffset val="100"/>
        <c:noMultiLvlLbl val="0"/>
      </c:catAx>
      <c:valAx>
        <c:axId val="55524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* #,##0.00\ _€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250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'Statement of Activity'!$A$27</c:f>
              <c:strCache>
                <c:ptCount val="1"/>
                <c:pt idx="0">
                  <c:v>Congregational Giving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'Statement of Activity'!$B$26:$H$26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'Statement of Activity'!$B$27:$H$27</c:f>
              <c:numCache>
                <c:formatCode>_("$"* #,##0.00_);_("$"* \(#,##0.00\);_("$"* "-"??_);_(@_)</c:formatCode>
                <c:ptCount val="7"/>
                <c:pt idx="0">
                  <c:v>43568.73</c:v>
                </c:pt>
                <c:pt idx="1">
                  <c:v>45227.5</c:v>
                </c:pt>
                <c:pt idx="2">
                  <c:v>49022.59</c:v>
                </c:pt>
                <c:pt idx="3">
                  <c:v>49598.96</c:v>
                </c:pt>
                <c:pt idx="4">
                  <c:v>59351.23</c:v>
                </c:pt>
                <c:pt idx="5">
                  <c:v>60235.8</c:v>
                </c:pt>
                <c:pt idx="6">
                  <c:v>74530.44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FE-4386-8D19-40CE36ECD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1827592"/>
        <c:axId val="432478768"/>
      </c:lineChart>
      <c:catAx>
        <c:axId val="431827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478768"/>
        <c:crosses val="autoZero"/>
        <c:auto val="1"/>
        <c:lblAlgn val="ctr"/>
        <c:lblOffset val="100"/>
        <c:noMultiLvlLbl val="0"/>
      </c:catAx>
      <c:valAx>
        <c:axId val="43247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827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2020 Fundraising Sources</a:t>
            </a:r>
          </a:p>
        </c:rich>
      </c:tx>
      <c:layout>
        <c:manualLayout>
          <c:xMode val="edge"/>
          <c:yMode val="edge"/>
          <c:x val="0.27514564065566305"/>
          <c:y val="3.7273269562780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38343178318493"/>
          <c:y val="0.17110191671185193"/>
          <c:w val="0.33071686222942698"/>
          <c:h val="0.73961356130682443"/>
        </c:manualLayout>
      </c:layout>
      <c:pieChart>
        <c:varyColors val="1"/>
        <c:ser>
          <c:idx val="0"/>
          <c:order val="0"/>
          <c:tx>
            <c:strRef>
              <c:f>'Statement of Activity'!$B$60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3D-46B6-AD50-B09AD39695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3D-46B6-AD50-B09AD39695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3D-46B6-AD50-B09AD39695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3D-46B6-AD50-B09AD39695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03D-46B6-AD50-B09AD39695F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03D-46B6-AD50-B09AD39695F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03D-46B6-AD50-B09AD39695F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03D-46B6-AD50-B09AD39695F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03D-46B6-AD50-B09AD39695F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03D-46B6-AD50-B09AD39695F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03D-46B6-AD50-B09AD39695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'Statement of Activity'!$A$61:$A$71</c:f>
              <c:strCache>
                <c:ptCount val="11"/>
                <c:pt idx="0">
                  <c:v>Individual Giving</c:v>
                </c:pt>
                <c:pt idx="1">
                  <c:v>Congregational Giving</c:v>
                </c:pt>
                <c:pt idx="2">
                  <c:v>Monthly Giving</c:v>
                </c:pt>
                <c:pt idx="3">
                  <c:v>Annual Appeal</c:v>
                </c:pt>
                <c:pt idx="4">
                  <c:v>Giving Day</c:v>
                </c:pt>
                <c:pt idx="5">
                  <c:v>5K</c:v>
                </c:pt>
                <c:pt idx="6">
                  <c:v>Golf Outing</c:v>
                </c:pt>
                <c:pt idx="7">
                  <c:v>Camp Mack Festival</c:v>
                </c:pt>
                <c:pt idx="8">
                  <c:v>Annual Dinner</c:v>
                </c:pt>
                <c:pt idx="9">
                  <c:v>Restricted Giving</c:v>
                </c:pt>
                <c:pt idx="10">
                  <c:v>Grants</c:v>
                </c:pt>
              </c:strCache>
            </c:strRef>
          </c:cat>
          <c:val>
            <c:numRef>
              <c:f>'Statement of Activity'!$B$61:$B$71</c:f>
              <c:numCache>
                <c:formatCode>_("$"* #,##0.00_);_("$"* \(#,##0.00\);_("$"* "-"??_);_(@_)</c:formatCode>
                <c:ptCount val="11"/>
                <c:pt idx="0">
                  <c:v>119575.07</c:v>
                </c:pt>
                <c:pt idx="1">
                  <c:v>74530.44</c:v>
                </c:pt>
                <c:pt idx="2">
                  <c:v>254.47</c:v>
                </c:pt>
                <c:pt idx="3">
                  <c:v>76003.22</c:v>
                </c:pt>
                <c:pt idx="4">
                  <c:v>31567.21</c:v>
                </c:pt>
                <c:pt idx="5">
                  <c:v>695</c:v>
                </c:pt>
                <c:pt idx="6">
                  <c:v>1680</c:v>
                </c:pt>
                <c:pt idx="7">
                  <c:v>12895</c:v>
                </c:pt>
                <c:pt idx="8">
                  <c:v>4593.03</c:v>
                </c:pt>
                <c:pt idx="9">
                  <c:v>66183.55</c:v>
                </c:pt>
                <c:pt idx="10">
                  <c:v>68350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03D-46B6-AD50-B09AD39695F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5568881233595799"/>
          <c:y val="4.5787083238796593E-2"/>
          <c:w val="0.34140026246719163"/>
          <c:h val="0.91551254009915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F9CD-14D2-4842-B91A-ED63C18D1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4B860-2B56-4841-997E-A3C3E70EF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0C3D-7911-463A-85BB-20AB7B7FF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F91D7-1C82-4706-8201-222F021F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1C28-C046-44A2-AF02-7DA2ED91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2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E56E3-1B34-4659-85E5-381C8ACBD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62933F-B049-4140-9AD8-6CFF2B61E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78C00-37CA-4798-B699-BB06FF79C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059F0-55D2-4ECA-8F07-1026F1DC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18BB8-149E-4075-88E7-FF73B2B9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8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06ED0-35E1-452E-A236-2E5EAB8B1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D807B-C9AD-4A84-A959-7DE319D78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0856C-C2FB-42F8-9CC9-4A010B746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C8037-39F0-4921-B1E3-C2E6192E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5B45-9BF0-44A3-B5CF-3E8E2EAA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C3CC1-ECD1-472E-8632-00A14578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546D5-870D-498A-96D3-67BCF9E60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1CD2-9285-4604-9B02-FCE3EA54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FE56E-B274-4DD9-944C-463915DD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28741-A29D-47DF-B018-DE84E34E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0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8965-C944-420F-A0A2-E91374FD8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F9D23-FA77-4EBE-AABE-784EA771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0E42-9504-4169-AA9D-F408CC97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EF404-3F68-4B92-ABA7-DB7CA016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753FC-E6C0-4988-B249-DB8FD2AD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C7A1-31A8-4FEA-9688-ECD63F54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B85C8-153E-4E4C-AD5A-7AB0D4AA3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72078-E3B1-474F-A200-E3A3A24C9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6EF12-7F2F-4257-93F0-7863A715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5E47A-9A25-4245-BA3D-879C31F5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3CE4-5F3A-4A3D-B3CA-D8F1805E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3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30C1-1D3C-47B2-8576-D1D38E11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8C8DF-45C4-42C5-B281-1D54116A5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2D811-927F-4EA7-84CD-F7F77DFF1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D23D5-74EE-419E-BC6F-E3B752460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7573C8-A7DA-42B5-AE85-6D68AA7EA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0F333C-CE4A-4C17-A34E-59472209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47DBD-67C9-42EF-AF34-19960DE7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29493-92D2-4AE3-8523-D53FAE09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F8D04-828E-47ED-ABCF-FEFAF435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F3D95-1FD1-43E5-9A6A-2755E453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6E1A7-451F-402F-9F63-84C51825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61405-6D51-4A04-A27A-9B96D408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2685F-DD2C-4655-9A9C-B4EF5F04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EF27C-9F19-47C6-993C-FEFA1F4D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9AF64-982D-452B-984D-6DBB6BD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5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A41EA-ACA9-47E2-9FBC-9AE6BF02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26F0E-D716-4EBA-ADAF-FBFD20256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8F618-B6F0-48F5-B6E5-656F6F920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08A9E-F366-4EB7-A0F7-D816AB072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E605-4225-4CCC-B7C0-9EEEB546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4A422-B3E5-468F-9D95-515BD9A2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8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5813-8605-4597-8BE6-DFC74134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D1DE8-A67F-4E33-80BF-FAA87DEC1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19AD4-9606-4B35-90AB-31C7B63C0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B8C4F-C81C-4867-836B-7F3E3538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4D463-AAA7-444B-84C5-6818388B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41AD5-A937-4E42-BDD0-C80ED365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9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98D19-5FE2-4FEF-AA23-F40D09DB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DAD1D-E0B4-483C-898B-E79AEE586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E46CB-1F28-4D55-A947-D9125F36B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D47C9-EEA2-4031-9EB8-4B5F7D4C1113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5E972-8DBB-4FC8-9DBA-36E2DEAB3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3078D-B5C0-45B2-94E4-8AB20746A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4007D-AB89-4B18-8688-4DC12131A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6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1739A9-7C7E-459D-84B0-8B78EB26E01F}"/>
              </a:ext>
            </a:extLst>
          </p:cNvPr>
          <p:cNvGrpSpPr/>
          <p:nvPr/>
        </p:nvGrpSpPr>
        <p:grpSpPr>
          <a:xfrm>
            <a:off x="1459637" y="246743"/>
            <a:ext cx="9272726" cy="1754326"/>
            <a:chOff x="1459637" y="246743"/>
            <a:chExt cx="9272726" cy="1754326"/>
          </a:xfrm>
        </p:grpSpPr>
        <p:pic>
          <p:nvPicPr>
            <p:cNvPr id="3" name="Picture 2" descr="A picture containing text, sign, window&#10;&#10;Description automatically generated">
              <a:extLst>
                <a:ext uri="{FF2B5EF4-FFF2-40B4-BE49-F238E27FC236}">
                  <a16:creationId xmlns:a16="http://schemas.microsoft.com/office/drawing/2014/main" id="{59462EF9-511C-4DBD-87C5-AE405F873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637" y="246743"/>
              <a:ext cx="1754326" cy="17543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371086-DAB8-4585-853A-60D805B7B0EF}"/>
                </a:ext>
              </a:extLst>
            </p:cNvPr>
            <p:cNvSpPr txBox="1"/>
            <p:nvPr/>
          </p:nvSpPr>
          <p:spPr>
            <a:xfrm>
              <a:off x="3213963" y="246743"/>
              <a:ext cx="7518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Baskerville Old Face" panose="02020602080505020303" pitchFamily="18" charset="0"/>
                </a:rPr>
                <a:t>Camp Alexander Mack</a:t>
              </a:r>
            </a:p>
            <a:p>
              <a:r>
                <a:rPr lang="en-US" sz="5400" b="1" dirty="0">
                  <a:latin typeface="Baskerville Old Face" panose="02020602080505020303" pitchFamily="18" charset="0"/>
                </a:rPr>
                <a:t>2021 Camp Rep Meeting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33A4B1-432D-40B4-B70E-98AFBDEC1159}"/>
              </a:ext>
            </a:extLst>
          </p:cNvPr>
          <p:cNvSpPr txBox="1"/>
          <p:nvPr/>
        </p:nvSpPr>
        <p:spPr>
          <a:xfrm>
            <a:off x="689429" y="2598490"/>
            <a:ext cx="108131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Baskerville Old Face" panose="02020602080505020303" pitchFamily="18" charset="0"/>
              </a:rPr>
              <a:t>Keep Microphone Muted until Q and A 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Baskerville Old Face" panose="02020602080505020303" pitchFamily="18" charset="0"/>
              </a:rPr>
              <a:t>Use Headphones for best sound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Baskerville Old Face" panose="02020602080505020303" pitchFamily="18" charset="0"/>
              </a:rPr>
              <a:t>Set View to “Speaker View”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Baskerville Old Face" panose="02020602080505020303" pitchFamily="18" charset="0"/>
              </a:rPr>
              <a:t>Meeting will be recorded and available for later viewing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Baskerville Old Face" panose="02020602080505020303" pitchFamily="18" charset="0"/>
              </a:rPr>
              <a:t>Questions maybe be submitted at anytime through chat</a:t>
            </a:r>
          </a:p>
        </p:txBody>
      </p:sp>
    </p:spTree>
    <p:extLst>
      <p:ext uri="{BB962C8B-B14F-4D97-AF65-F5344CB8AC3E}">
        <p14:creationId xmlns:p14="http://schemas.microsoft.com/office/powerpoint/2010/main" val="1868375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59B202-00FD-48A9-BDCC-B10E538AAB21}"/>
              </a:ext>
            </a:extLst>
          </p:cNvPr>
          <p:cNvSpPr/>
          <p:nvPr/>
        </p:nvSpPr>
        <p:spPr>
          <a:xfrm>
            <a:off x="-3" y="1388982"/>
            <a:ext cx="12191998" cy="5469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D1834AD-746C-49D1-8A59-8F80BC1920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876758"/>
              </p:ext>
            </p:extLst>
          </p:nvPr>
        </p:nvGraphicFramePr>
        <p:xfrm>
          <a:off x="-3" y="1388982"/>
          <a:ext cx="609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C29C823-BB99-439C-9E76-87FE2110CD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555691"/>
              </p:ext>
            </p:extLst>
          </p:nvPr>
        </p:nvGraphicFramePr>
        <p:xfrm>
          <a:off x="6095994" y="1388346"/>
          <a:ext cx="609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AE32B89-9B52-4847-B927-2C67737B5F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817686"/>
              </p:ext>
            </p:extLst>
          </p:nvPr>
        </p:nvGraphicFramePr>
        <p:xfrm>
          <a:off x="0" y="4132182"/>
          <a:ext cx="6095997" cy="2725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54075BB-D0FB-42DD-A360-EB704BED951A}"/>
              </a:ext>
            </a:extLst>
          </p:cNvPr>
          <p:cNvSpPr/>
          <p:nvPr/>
        </p:nvSpPr>
        <p:spPr>
          <a:xfrm>
            <a:off x="0" y="0"/>
            <a:ext cx="12192000" cy="13889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Fundraising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0A1F8D-5740-4B40-A4DF-B61B29E6C929}"/>
              </a:ext>
            </a:extLst>
          </p:cNvPr>
          <p:cNvSpPr/>
          <p:nvPr/>
        </p:nvSpPr>
        <p:spPr>
          <a:xfrm>
            <a:off x="6095994" y="4131546"/>
            <a:ext cx="6096006" cy="2725814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While 2020 was difficult,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We did not have to layoff any staff</a:t>
            </a:r>
          </a:p>
        </p:txBody>
      </p:sp>
    </p:spTree>
    <p:extLst>
      <p:ext uri="{BB962C8B-B14F-4D97-AF65-F5344CB8AC3E}">
        <p14:creationId xmlns:p14="http://schemas.microsoft.com/office/powerpoint/2010/main" val="30572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CD54825-D77E-45BB-818A-6EAAEFDEC466}"/>
              </a:ext>
            </a:extLst>
          </p:cNvPr>
          <p:cNvSpPr/>
          <p:nvPr/>
        </p:nvSpPr>
        <p:spPr>
          <a:xfrm>
            <a:off x="0" y="1388979"/>
            <a:ext cx="6096000" cy="2743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DFC62F-ED3B-4203-B345-E1073AAF5588}"/>
              </a:ext>
            </a:extLst>
          </p:cNvPr>
          <p:cNvSpPr/>
          <p:nvPr/>
        </p:nvSpPr>
        <p:spPr>
          <a:xfrm>
            <a:off x="6096000" y="1388979"/>
            <a:ext cx="6096000" cy="2743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B4D30E-8218-4980-8D7C-4DA4D1D8DE13}"/>
              </a:ext>
            </a:extLst>
          </p:cNvPr>
          <p:cNvSpPr/>
          <p:nvPr/>
        </p:nvSpPr>
        <p:spPr>
          <a:xfrm>
            <a:off x="0" y="4132179"/>
            <a:ext cx="6096000" cy="2743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E496B-5191-481C-8EEB-15A0D8FF4A7B}"/>
              </a:ext>
            </a:extLst>
          </p:cNvPr>
          <p:cNvSpPr/>
          <p:nvPr/>
        </p:nvSpPr>
        <p:spPr>
          <a:xfrm>
            <a:off x="0" y="0"/>
            <a:ext cx="12192000" cy="13889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Projects Funded by Direct Gifts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0AA5E5-C44D-48A8-811A-9B8948CFA189}"/>
              </a:ext>
            </a:extLst>
          </p:cNvPr>
          <p:cNvSpPr txBox="1"/>
          <p:nvPr/>
        </p:nvSpPr>
        <p:spPr>
          <a:xfrm>
            <a:off x="1157286" y="1408786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Jacob’s Well Roof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CB421B-F096-4E7F-B98B-6583DE6A1284}"/>
              </a:ext>
            </a:extLst>
          </p:cNvPr>
          <p:cNvSpPr txBox="1"/>
          <p:nvPr/>
        </p:nvSpPr>
        <p:spPr>
          <a:xfrm>
            <a:off x="7081837" y="1309682"/>
            <a:ext cx="441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Sarah Major Windows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92D620-C1DB-411B-8D07-EC2FEEB3C9D1}"/>
              </a:ext>
            </a:extLst>
          </p:cNvPr>
          <p:cNvSpPr/>
          <p:nvPr/>
        </p:nvSpPr>
        <p:spPr>
          <a:xfrm>
            <a:off x="6096003" y="4135371"/>
            <a:ext cx="6095998" cy="2743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7744F0-D336-4A9E-BA2C-F03CE4044153}"/>
              </a:ext>
            </a:extLst>
          </p:cNvPr>
          <p:cNvSpPr txBox="1"/>
          <p:nvPr/>
        </p:nvSpPr>
        <p:spPr>
          <a:xfrm>
            <a:off x="7412830" y="4135371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Painted W Cabins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0CC6A7-86A8-4A5D-92AD-45F4097A0CF7}"/>
              </a:ext>
            </a:extLst>
          </p:cNvPr>
          <p:cNvSpPr txBox="1"/>
          <p:nvPr/>
        </p:nvSpPr>
        <p:spPr>
          <a:xfrm>
            <a:off x="-4763" y="4128987"/>
            <a:ext cx="6105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Painted Arky Parky Animals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108798-C090-4923-8AEB-5ED367B554C0}"/>
              </a:ext>
            </a:extLst>
          </p:cNvPr>
          <p:cNvSpPr txBox="1"/>
          <p:nvPr/>
        </p:nvSpPr>
        <p:spPr>
          <a:xfrm>
            <a:off x="726280" y="6476865"/>
            <a:ext cx="4633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skerville Old Face" panose="02020602080505020303" pitchFamily="18" charset="0"/>
              </a:rPr>
              <a:t>In memory of Verne Leininger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5B8758-66DF-4C5A-B4C9-3EDC32796A41}"/>
              </a:ext>
            </a:extLst>
          </p:cNvPr>
          <p:cNvSpPr txBox="1"/>
          <p:nvPr/>
        </p:nvSpPr>
        <p:spPr>
          <a:xfrm>
            <a:off x="7163990" y="3711975"/>
            <a:ext cx="430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skerville Old Face" panose="02020602080505020303" pitchFamily="18" charset="0"/>
              </a:rPr>
              <a:t>From an Anonymous Donor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2CFA02-2C05-4CCB-8EF2-B362EF0E1A04}"/>
              </a:ext>
            </a:extLst>
          </p:cNvPr>
          <p:cNvSpPr txBox="1"/>
          <p:nvPr/>
        </p:nvSpPr>
        <p:spPr>
          <a:xfrm>
            <a:off x="-4763" y="3728877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skerville Old Face" panose="02020602080505020303" pitchFamily="18" charset="0"/>
              </a:rPr>
              <a:t>From Union Center Church of the Brethren and Others</a:t>
            </a:r>
          </a:p>
        </p:txBody>
      </p:sp>
      <p:pic>
        <p:nvPicPr>
          <p:cNvPr id="6146" name="Picture 2" descr="Image may contain: one or more people, people sitting, tree, sky, grass, child, outdoor and nature">
            <a:extLst>
              <a:ext uri="{FF2B5EF4-FFF2-40B4-BE49-F238E27FC236}">
                <a16:creationId xmlns:a16="http://schemas.microsoft.com/office/drawing/2014/main" id="{03642BF6-BDDD-4220-8BBB-7A8DA8F9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89" y="4795122"/>
            <a:ext cx="4048494" cy="179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may contain: sky, tree, house, plant, cloud, outdoor and nature">
            <a:extLst>
              <a:ext uri="{FF2B5EF4-FFF2-40B4-BE49-F238E27FC236}">
                <a16:creationId xmlns:a16="http://schemas.microsoft.com/office/drawing/2014/main" id="{6BF86986-FD53-4266-B0AC-45DEA6CD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12" y="1956013"/>
            <a:ext cx="2387376" cy="179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may contain: indoor">
            <a:extLst>
              <a:ext uri="{FF2B5EF4-FFF2-40B4-BE49-F238E27FC236}">
                <a16:creationId xmlns:a16="http://schemas.microsoft.com/office/drawing/2014/main" id="{858A702E-FCFD-4767-A0F3-DCB4D039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45" y="4795122"/>
            <a:ext cx="2421457" cy="181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9F051-8B8F-485E-A3E3-1E0DBC659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5" y="1956013"/>
            <a:ext cx="2390775" cy="17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3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CD54825-D77E-45BB-818A-6EAAEFDEC466}"/>
              </a:ext>
            </a:extLst>
          </p:cNvPr>
          <p:cNvSpPr/>
          <p:nvPr/>
        </p:nvSpPr>
        <p:spPr>
          <a:xfrm>
            <a:off x="8534400" y="1388978"/>
            <a:ext cx="3657600" cy="54690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D65EA-90F2-4791-937C-92929E724904}"/>
              </a:ext>
            </a:extLst>
          </p:cNvPr>
          <p:cNvSpPr/>
          <p:nvPr/>
        </p:nvSpPr>
        <p:spPr>
          <a:xfrm>
            <a:off x="3657600" y="1388979"/>
            <a:ext cx="4876800" cy="54690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D87EA9-5971-491E-849C-C55EA2DFAFDD}"/>
              </a:ext>
            </a:extLst>
          </p:cNvPr>
          <p:cNvSpPr/>
          <p:nvPr/>
        </p:nvSpPr>
        <p:spPr>
          <a:xfrm>
            <a:off x="0" y="1388982"/>
            <a:ext cx="3657600" cy="54690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360C3-B7E2-4962-AEB7-DCB4BB952DC5}"/>
              </a:ext>
            </a:extLst>
          </p:cNvPr>
          <p:cNvSpPr txBox="1"/>
          <p:nvPr/>
        </p:nvSpPr>
        <p:spPr>
          <a:xfrm>
            <a:off x="3657598" y="1388975"/>
            <a:ext cx="487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Esther and John Hamer Health Center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E496B-5191-481C-8EEB-15A0D8FF4A7B}"/>
              </a:ext>
            </a:extLst>
          </p:cNvPr>
          <p:cNvSpPr/>
          <p:nvPr/>
        </p:nvSpPr>
        <p:spPr>
          <a:xfrm>
            <a:off x="0" y="0"/>
            <a:ext cx="12192000" cy="13889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Projects Funded by Planting the Future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502C53-B3AA-4ED0-9BBF-6073B606AE60}"/>
              </a:ext>
            </a:extLst>
          </p:cNvPr>
          <p:cNvSpPr txBox="1"/>
          <p:nvPr/>
        </p:nvSpPr>
        <p:spPr>
          <a:xfrm>
            <a:off x="342900" y="1342808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Peace Garden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4088E8-F3FB-4FA1-9D76-794D2DD9ADE2}"/>
              </a:ext>
            </a:extLst>
          </p:cNvPr>
          <p:cNvSpPr txBox="1"/>
          <p:nvPr/>
        </p:nvSpPr>
        <p:spPr>
          <a:xfrm>
            <a:off x="8877297" y="138897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Donor Tree</a:t>
            </a:r>
          </a:p>
        </p:txBody>
      </p:sp>
      <p:pic>
        <p:nvPicPr>
          <p:cNvPr id="7170" name="Picture 2" descr="Image may contain: tree, outdoor and nature">
            <a:extLst>
              <a:ext uri="{FF2B5EF4-FFF2-40B4-BE49-F238E27FC236}">
                <a16:creationId xmlns:a16="http://schemas.microsoft.com/office/drawing/2014/main" id="{3F4C8A7F-9CD2-4911-861D-45EB4698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589304"/>
            <a:ext cx="2997796" cy="40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8F6085-572A-442C-A8AD-84D4CC42D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r="11076"/>
          <a:stretch/>
        </p:blipFill>
        <p:spPr>
          <a:xfrm>
            <a:off x="4000498" y="2553604"/>
            <a:ext cx="4191005" cy="4037696"/>
          </a:xfrm>
          <a:prstGeom prst="rect">
            <a:avLst/>
          </a:prstGeom>
        </p:spPr>
      </p:pic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D65AAFF3-6DFD-49DF-A325-C2FA230B6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8454" y="3058317"/>
            <a:ext cx="4037700" cy="30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D87EA9-5971-491E-849C-C55EA2DFAFDD}"/>
              </a:ext>
            </a:extLst>
          </p:cNvPr>
          <p:cNvSpPr/>
          <p:nvPr/>
        </p:nvSpPr>
        <p:spPr>
          <a:xfrm>
            <a:off x="0" y="1388982"/>
            <a:ext cx="6096000" cy="54690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9A16F0-567F-4B08-9A00-03F332917ED2}"/>
              </a:ext>
            </a:extLst>
          </p:cNvPr>
          <p:cNvSpPr/>
          <p:nvPr/>
        </p:nvSpPr>
        <p:spPr>
          <a:xfrm>
            <a:off x="6096000" y="1388982"/>
            <a:ext cx="6096000" cy="54690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green&#10;&#10;Description automatically generated">
            <a:extLst>
              <a:ext uri="{FF2B5EF4-FFF2-40B4-BE49-F238E27FC236}">
                <a16:creationId xmlns:a16="http://schemas.microsoft.com/office/drawing/2014/main" id="{5DEAC67E-995C-40D0-A2DB-7715F154D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96869"/>
            <a:ext cx="5486400" cy="4114800"/>
          </a:xfrm>
          <a:prstGeom prst="rect">
            <a:avLst/>
          </a:prstGeom>
        </p:spPr>
      </p:pic>
      <p:pic>
        <p:nvPicPr>
          <p:cNvPr id="7" name="Picture 6" descr="A picture containing giraffe, outdoor, tree, grass&#10;&#10;Description automatically generated">
            <a:extLst>
              <a:ext uri="{FF2B5EF4-FFF2-40B4-BE49-F238E27FC236}">
                <a16:creationId xmlns:a16="http://schemas.microsoft.com/office/drawing/2014/main" id="{6F1C3A8D-D612-4262-8421-6E53B61A1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96869"/>
            <a:ext cx="5486400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F360C3-B7E2-4962-AEB7-DCB4BB952DC5}"/>
              </a:ext>
            </a:extLst>
          </p:cNvPr>
          <p:cNvSpPr txBox="1"/>
          <p:nvPr/>
        </p:nvSpPr>
        <p:spPr>
          <a:xfrm>
            <a:off x="0" y="1388983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askerville Old Face" panose="02020602080505020303" pitchFamily="18" charset="0"/>
              </a:rPr>
              <a:t>Installation of Solar Panels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B0ACC-7ED7-417C-AD37-788E50C51EFF}"/>
              </a:ext>
            </a:extLst>
          </p:cNvPr>
          <p:cNvSpPr txBox="1"/>
          <p:nvPr/>
        </p:nvSpPr>
        <p:spPr>
          <a:xfrm>
            <a:off x="6096000" y="1388983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askerville Old Face" panose="02020602080505020303" pitchFamily="18" charset="0"/>
              </a:rPr>
              <a:t>New High Ropes Course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C4661B-A1CC-42E0-ABF9-A4BBF073D5D9}"/>
              </a:ext>
            </a:extLst>
          </p:cNvPr>
          <p:cNvSpPr txBox="1"/>
          <p:nvPr/>
        </p:nvSpPr>
        <p:spPr>
          <a:xfrm>
            <a:off x="6096000" y="621166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Grant from the K21 Foundation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AA22E-5A17-4DD3-9089-4CDB8BBD8FD7}"/>
              </a:ext>
            </a:extLst>
          </p:cNvPr>
          <p:cNvSpPr txBox="1"/>
          <p:nvPr/>
        </p:nvSpPr>
        <p:spPr>
          <a:xfrm>
            <a:off x="0" y="6211668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Loan from Financial Institution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E496B-5191-481C-8EEB-15A0D8FF4A7B}"/>
              </a:ext>
            </a:extLst>
          </p:cNvPr>
          <p:cNvSpPr/>
          <p:nvPr/>
        </p:nvSpPr>
        <p:spPr>
          <a:xfrm>
            <a:off x="0" y="0"/>
            <a:ext cx="12192000" cy="13889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Projects Funded by Unique Sources</a:t>
            </a:r>
          </a:p>
        </p:txBody>
      </p:sp>
    </p:spTree>
    <p:extLst>
      <p:ext uri="{BB962C8B-B14F-4D97-AF65-F5344CB8AC3E}">
        <p14:creationId xmlns:p14="http://schemas.microsoft.com/office/powerpoint/2010/main" val="1608018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848E8A-9623-4DEB-9A74-CAA9EA92CFDE}"/>
              </a:ext>
            </a:extLst>
          </p:cNvPr>
          <p:cNvSpPr txBox="1"/>
          <p:nvPr/>
        </p:nvSpPr>
        <p:spPr>
          <a:xfrm>
            <a:off x="1352550" y="397401"/>
            <a:ext cx="94869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2021 Capital Project List</a:t>
            </a:r>
          </a:p>
          <a:p>
            <a:endParaRPr lang="en-US" sz="2400" dirty="0">
              <a:highlight>
                <a:srgbClr val="FFFF00"/>
              </a:highlight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ighlight>
                  <a:srgbClr val="FFFF00"/>
                </a:highlight>
              </a:rPr>
              <a:t>Replace the roof on Shultz Chapel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Replace the upper roof on Sarah Major Lodge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Stonework repair on Quinter-Miller foundation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Replace the boiler in Sarah Major Lodge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Replace the water heater in Sarah Major Lodge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ighlight>
                  <a:srgbClr val="FFFF00"/>
                </a:highlight>
              </a:rPr>
              <a:t>Replace the HVAC in the South Residence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Replace the water softener in Sarah Major Lodge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Remodel the upstairs women’s restroom in Sarah Major Lodge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Replace the HVAC in Wampler Retreat Center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Repair the electrical system in the East Stone restroom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Repair the deck on the John Kline Welcome Center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Repair the boardwalk in the wetlands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Complete the communications display in the John Kline Gathering Room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Repair the Mission Village boardwalk</a:t>
            </a:r>
          </a:p>
        </p:txBody>
      </p:sp>
    </p:spTree>
    <p:extLst>
      <p:ext uri="{BB962C8B-B14F-4D97-AF65-F5344CB8AC3E}">
        <p14:creationId xmlns:p14="http://schemas.microsoft.com/office/powerpoint/2010/main" val="1020366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CE3AF2FF-7455-4536-AF8F-F1B463BF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85" y="3060"/>
            <a:ext cx="5268029" cy="68549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685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6B3335-E852-4954-9C3B-3A0CE60B6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59" y="-5736"/>
            <a:ext cx="5256681" cy="68637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5708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153CAAD3-0F2B-48F8-8C00-117E81E41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212" y="-1074114"/>
            <a:ext cx="6853575" cy="90106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0988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D18A13D-F4D3-48A6-8BE4-D67758055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8030" y="-1061010"/>
            <a:ext cx="6855941" cy="89820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743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1A5A0-1545-4E85-84DC-40CA631B899B}"/>
              </a:ext>
            </a:extLst>
          </p:cNvPr>
          <p:cNvSpPr txBox="1"/>
          <p:nvPr/>
        </p:nvSpPr>
        <p:spPr>
          <a:xfrm>
            <a:off x="1336351" y="237845"/>
            <a:ext cx="9519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skerville Old Face" panose="02020602080505020303" pitchFamily="18" charset="0"/>
              </a:rPr>
              <a:t>Renting Camp Mack</a:t>
            </a:r>
          </a:p>
          <a:p>
            <a:pPr algn="ctr"/>
            <a:r>
              <a:rPr lang="en-US" sz="5400" b="1" dirty="0">
                <a:latin typeface="Baskerville Old Face" panose="02020602080505020303" pitchFamily="18" charset="0"/>
              </a:rPr>
              <a:t>Constitutional Camps</a:t>
            </a:r>
          </a:p>
        </p:txBody>
      </p:sp>
      <p:pic>
        <p:nvPicPr>
          <p:cNvPr id="4098" name="Picture 2" descr="Image may contain: tree, house, sky, plant, grass, outdoor and nature">
            <a:extLst>
              <a:ext uri="{FF2B5EF4-FFF2-40B4-BE49-F238E27FC236}">
                <a16:creationId xmlns:a16="http://schemas.microsoft.com/office/drawing/2014/main" id="{91CEB2B2-4C14-4B30-AC97-B39097FC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57" y="1992171"/>
            <a:ext cx="7143085" cy="4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4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tree, sky and outdoor">
            <a:extLst>
              <a:ext uri="{FF2B5EF4-FFF2-40B4-BE49-F238E27FC236}">
                <a16:creationId xmlns:a16="http://schemas.microsoft.com/office/drawing/2014/main" id="{B020892C-BFC2-4C3C-A67D-4B184D8F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99" y="118664"/>
            <a:ext cx="8136002" cy="46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1A5A0-1545-4E85-84DC-40CA631B899B}"/>
              </a:ext>
            </a:extLst>
          </p:cNvPr>
          <p:cNvSpPr txBox="1"/>
          <p:nvPr/>
        </p:nvSpPr>
        <p:spPr>
          <a:xfrm>
            <a:off x="2336800" y="4651225"/>
            <a:ext cx="751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skerville Old Face" panose="02020602080505020303" pitchFamily="18" charset="0"/>
              </a:rPr>
              <a:t>Welcome and Updates</a:t>
            </a:r>
          </a:p>
          <a:p>
            <a:pPr algn="ctr"/>
            <a:r>
              <a:rPr lang="en-US" sz="5400" dirty="0">
                <a:latin typeface="Baskerville Old Face" panose="02020602080505020303" pitchFamily="18" charset="0"/>
              </a:rPr>
              <a:t>Gene Hollenberg</a:t>
            </a:r>
          </a:p>
        </p:txBody>
      </p:sp>
    </p:spTree>
    <p:extLst>
      <p:ext uri="{BB962C8B-B14F-4D97-AF65-F5344CB8AC3E}">
        <p14:creationId xmlns:p14="http://schemas.microsoft.com/office/powerpoint/2010/main" val="2177728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1A5A0-1545-4E85-84DC-40CA631B899B}"/>
              </a:ext>
            </a:extLst>
          </p:cNvPr>
          <p:cNvSpPr txBox="1"/>
          <p:nvPr/>
        </p:nvSpPr>
        <p:spPr>
          <a:xfrm>
            <a:off x="1336351" y="0"/>
            <a:ext cx="9519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skerville Old Face" panose="02020602080505020303" pitchFamily="18" charset="0"/>
              </a:rPr>
              <a:t>Get-A-Way Days</a:t>
            </a:r>
          </a:p>
          <a:p>
            <a:pPr algn="ctr"/>
            <a:r>
              <a:rPr lang="en-US" sz="5400" b="1" dirty="0">
                <a:latin typeface="Baskerville Old Face" panose="02020602080505020303" pitchFamily="18" charset="0"/>
              </a:rPr>
              <a:t>Retreat Season Programming</a:t>
            </a:r>
          </a:p>
        </p:txBody>
      </p:sp>
      <p:pic>
        <p:nvPicPr>
          <p:cNvPr id="3074" name="Picture 2" descr="Image may contain: 2 people, people standing and hat">
            <a:extLst>
              <a:ext uri="{FF2B5EF4-FFF2-40B4-BE49-F238E27FC236}">
                <a16:creationId xmlns:a16="http://schemas.microsoft.com/office/drawing/2014/main" id="{C6030994-3B25-4DC0-8A90-AA30E427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82" y="2020076"/>
            <a:ext cx="5156718" cy="386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may contain: 1 person, child and outdoor">
            <a:extLst>
              <a:ext uri="{FF2B5EF4-FFF2-40B4-BE49-F238E27FC236}">
                <a16:creationId xmlns:a16="http://schemas.microsoft.com/office/drawing/2014/main" id="{A89538AC-0E19-4227-B589-1ACDF9F4A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0075"/>
            <a:ext cx="5156718" cy="386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473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1A5A0-1545-4E85-84DC-40CA631B899B}"/>
              </a:ext>
            </a:extLst>
          </p:cNvPr>
          <p:cNvSpPr txBox="1"/>
          <p:nvPr/>
        </p:nvSpPr>
        <p:spPr>
          <a:xfrm>
            <a:off x="1336351" y="0"/>
            <a:ext cx="951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skerville Old Face" panose="02020602080505020303" pitchFamily="18" charset="0"/>
              </a:rPr>
              <a:t>Campmack.org/camp-rep</a:t>
            </a:r>
            <a:endParaRPr lang="en-US" sz="5400" dirty="0">
              <a:latin typeface="Baskerville Old Face" panose="02020602080505020303" pitchFamily="18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D2DEEB-0862-41DD-BB73-DECA4BCC0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10340" r="12752" b="1497"/>
          <a:stretch/>
        </p:blipFill>
        <p:spPr>
          <a:xfrm>
            <a:off x="2" y="1044371"/>
            <a:ext cx="6960636" cy="4876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59EFE-4390-41C7-A335-D302F1158F46}"/>
              </a:ext>
            </a:extLst>
          </p:cNvPr>
          <p:cNvSpPr txBox="1"/>
          <p:nvPr/>
        </p:nvSpPr>
        <p:spPr>
          <a:xfrm>
            <a:off x="6960637" y="1720840"/>
            <a:ext cx="52313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askerville Old Face" panose="02020602080505020303" pitchFamily="18" charset="0"/>
              </a:rPr>
              <a:t>Please Complete:</a:t>
            </a:r>
          </a:p>
          <a:p>
            <a:pPr algn="ctr"/>
            <a:endParaRPr lang="en-US" sz="3600" b="1" dirty="0">
              <a:latin typeface="Baskerville Old Face" panose="02020602080505020303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askerville Old Face" panose="02020602080505020303" pitchFamily="18" charset="0"/>
              </a:rPr>
              <a:t>Brochure Request Form</a:t>
            </a:r>
          </a:p>
          <a:p>
            <a:endParaRPr lang="en-US" sz="3600" dirty="0">
              <a:latin typeface="Baskerville Old Face" panose="02020602080505020303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askerville Old Face" panose="02020602080505020303" pitchFamily="18" charset="0"/>
              </a:rPr>
              <a:t>Church Transfer Code (Gold Sheet)</a:t>
            </a:r>
          </a:p>
        </p:txBody>
      </p:sp>
    </p:spTree>
    <p:extLst>
      <p:ext uri="{BB962C8B-B14F-4D97-AF65-F5344CB8AC3E}">
        <p14:creationId xmlns:p14="http://schemas.microsoft.com/office/powerpoint/2010/main" val="1814573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tting up Zoom Breakout Rooms in Advance – DU Ed-Tech Knowledge Base">
            <a:extLst>
              <a:ext uri="{FF2B5EF4-FFF2-40B4-BE49-F238E27FC236}">
                <a16:creationId xmlns:a16="http://schemas.microsoft.com/office/drawing/2014/main" id="{A29463C5-A4E4-4C81-8489-F55062867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6" t="40862" r="22481" b="16898"/>
          <a:stretch/>
        </p:blipFill>
        <p:spPr bwMode="auto">
          <a:xfrm>
            <a:off x="4635759" y="279918"/>
            <a:ext cx="2920482" cy="13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0716A-33FA-46F5-B72A-770F0A51401F}"/>
              </a:ext>
            </a:extLst>
          </p:cNvPr>
          <p:cNvSpPr txBox="1"/>
          <p:nvPr/>
        </p:nvSpPr>
        <p:spPr>
          <a:xfrm>
            <a:off x="7556241" y="2769892"/>
            <a:ext cx="4049486" cy="1200329"/>
          </a:xfrm>
          <a:prstGeom prst="rect">
            <a:avLst/>
          </a:prstGeom>
          <a:solidFill>
            <a:srgbClr val="1C1E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D1D2D2"/>
                </a:solidFill>
                <a:latin typeface="Baskerville Old Face" panose="02020602080505020303" pitchFamily="18" charset="0"/>
              </a:rPr>
              <a:t>Camp Mack Questions with Gene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E41BC-A46E-4D87-A752-CA2BE4926C20}"/>
              </a:ext>
            </a:extLst>
          </p:cNvPr>
          <p:cNvSpPr txBox="1"/>
          <p:nvPr/>
        </p:nvSpPr>
        <p:spPr>
          <a:xfrm>
            <a:off x="586273" y="2769893"/>
            <a:ext cx="4049486" cy="1200329"/>
          </a:xfrm>
          <a:prstGeom prst="rect">
            <a:avLst/>
          </a:prstGeom>
          <a:solidFill>
            <a:srgbClr val="1C1E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D1D2D2"/>
                </a:solidFill>
                <a:latin typeface="Baskerville Old Face" panose="02020602080505020303" pitchFamily="18" charset="0"/>
              </a:rPr>
              <a:t>Summer 2021 </a:t>
            </a:r>
            <a:r>
              <a:rPr lang="en-US" sz="3600" dirty="0">
                <a:solidFill>
                  <a:srgbClr val="D1D2D2"/>
                </a:solidFill>
                <a:latin typeface="Baskerville Old Face" panose="02020602080505020303" pitchFamily="18" charset="0"/>
              </a:rPr>
              <a:t>Questions with Jessie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42476-CD91-4E8F-9949-D17587D29F2E}"/>
              </a:ext>
            </a:extLst>
          </p:cNvPr>
          <p:cNvSpPr txBox="1"/>
          <p:nvPr/>
        </p:nvSpPr>
        <p:spPr>
          <a:xfrm>
            <a:off x="3580622" y="5144580"/>
            <a:ext cx="5030755" cy="1200329"/>
          </a:xfrm>
          <a:prstGeom prst="rect">
            <a:avLst/>
          </a:prstGeom>
          <a:solidFill>
            <a:srgbClr val="1C1E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D1D2D2"/>
                </a:solidFill>
                <a:latin typeface="Baskerville Old Face" panose="02020602080505020303" pitchFamily="18" charset="0"/>
              </a:rPr>
              <a:t>New Camp Rep Welcome</a:t>
            </a:r>
          </a:p>
          <a:p>
            <a:pPr algn="ctr"/>
            <a:r>
              <a:rPr lang="en-US" sz="3600" dirty="0">
                <a:solidFill>
                  <a:srgbClr val="D1D2D2"/>
                </a:solidFill>
                <a:latin typeface="Baskerville Old Face" panose="02020602080505020303" pitchFamily="18" charset="0"/>
              </a:rPr>
              <a:t>Deanna</a:t>
            </a:r>
          </a:p>
        </p:txBody>
      </p:sp>
    </p:spTree>
    <p:extLst>
      <p:ext uri="{BB962C8B-B14F-4D97-AF65-F5344CB8AC3E}">
        <p14:creationId xmlns:p14="http://schemas.microsoft.com/office/powerpoint/2010/main" val="229083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946335-669A-463D-B6D3-686C191E8979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askerville Old Face" panose="02020602080505020303" pitchFamily="18" charset="0"/>
              </a:rPr>
              <a:t>Registration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2C4F9-0795-4268-BBB0-B1E9281A5633}"/>
              </a:ext>
            </a:extLst>
          </p:cNvPr>
          <p:cNvSpPr txBox="1"/>
          <p:nvPr/>
        </p:nvSpPr>
        <p:spPr>
          <a:xfrm>
            <a:off x="197590" y="1997839"/>
            <a:ext cx="1179681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Baskerville Old Face" panose="02020602080505020303" pitchFamily="18" charset="0"/>
              </a:rPr>
              <a:t>February 1st: </a:t>
            </a:r>
            <a:r>
              <a:rPr lang="en-US" sz="3600" dirty="0">
                <a:latin typeface="Baskerville Old Face" panose="02020602080505020303" pitchFamily="18" charset="0"/>
              </a:rPr>
              <a:t>Pre-Registration for those who forwarded deposits</a:t>
            </a:r>
          </a:p>
          <a:p>
            <a:r>
              <a:rPr lang="en-US" sz="3600" b="1" dirty="0">
                <a:latin typeface="Baskerville Old Face" panose="02020602080505020303" pitchFamily="18" charset="0"/>
              </a:rPr>
              <a:t>February 15th: </a:t>
            </a:r>
            <a:r>
              <a:rPr lang="en-US" sz="3600" dirty="0">
                <a:latin typeface="Baskerville Old Face" panose="02020602080505020303" pitchFamily="18" charset="0"/>
              </a:rPr>
              <a:t>Registration opens for all </a:t>
            </a:r>
          </a:p>
          <a:p>
            <a:endParaRPr lang="en-US" sz="3600" dirty="0">
              <a:latin typeface="Baskerville Old Face" panose="02020602080505020303" pitchFamily="18" charset="0"/>
            </a:endParaRPr>
          </a:p>
          <a:p>
            <a:r>
              <a:rPr lang="en-US" sz="3600" dirty="0">
                <a:latin typeface="Baskerville Old Face" panose="02020602080505020303" pitchFamily="18" charset="0"/>
              </a:rPr>
              <a:t>$75 nonrefundable deposit required to hold spot</a:t>
            </a:r>
          </a:p>
          <a:p>
            <a:r>
              <a:rPr lang="en-US" sz="3600" dirty="0">
                <a:latin typeface="Baskerville Old Face" panose="02020602080505020303" pitchFamily="18" charset="0"/>
              </a:rPr>
              <a:t>Capacity is limited</a:t>
            </a:r>
          </a:p>
          <a:p>
            <a:endParaRPr lang="en-US" sz="3600" dirty="0">
              <a:latin typeface="Baskerville Old Face" panose="02020602080505020303" pitchFamily="18" charset="0"/>
            </a:endParaRPr>
          </a:p>
          <a:p>
            <a:r>
              <a:rPr lang="en-US" sz="3600" dirty="0">
                <a:latin typeface="Baskerville Old Face" panose="02020602080505020303" pitchFamily="18" charset="0"/>
              </a:rPr>
              <a:t>Registration Tutorial Videos are linked on the Camp Rep page</a:t>
            </a:r>
          </a:p>
        </p:txBody>
      </p:sp>
    </p:spTree>
    <p:extLst>
      <p:ext uri="{BB962C8B-B14F-4D97-AF65-F5344CB8AC3E}">
        <p14:creationId xmlns:p14="http://schemas.microsoft.com/office/powerpoint/2010/main" val="354555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24BDD-9EE2-44E2-97B7-F8CD819FD901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askerville Old Face" panose="02020602080505020303" pitchFamily="18" charset="0"/>
              </a:rPr>
              <a:t>Church Transfer Codes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C2BCB-FACF-4A52-B189-EDAD53DF5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5" r="3180" b="12125"/>
          <a:stretch/>
        </p:blipFill>
        <p:spPr>
          <a:xfrm>
            <a:off x="3041780" y="4554588"/>
            <a:ext cx="6055567" cy="1799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C2FC45-11D3-4FAF-B1A7-AB4F537ACF5B}"/>
              </a:ext>
            </a:extLst>
          </p:cNvPr>
          <p:cNvSpPr txBox="1"/>
          <p:nvPr/>
        </p:nvSpPr>
        <p:spPr>
          <a:xfrm>
            <a:off x="1122356" y="1209982"/>
            <a:ext cx="9947287" cy="3150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with your church leadership about how much of a camper’s fees your church will cover.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the gold sheet either online at campmack.org/camp-rep or the paper copy in your camp rep packet and return it to Camp.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 will contact you with your transfer code(s)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Share your transfer code for your church with your campers.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 the online church portal to make sure your campers registered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Receive an invoice listing all your campers on March 30</a:t>
            </a:r>
            <a:r>
              <a:rPr lang="en-US" sz="2400" kern="14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 a payment for your church’s balance to Camp Mack.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9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1A5A0-1545-4E85-84DC-40CA631B899B}"/>
              </a:ext>
            </a:extLst>
          </p:cNvPr>
          <p:cNvSpPr txBox="1"/>
          <p:nvPr/>
        </p:nvSpPr>
        <p:spPr>
          <a:xfrm>
            <a:off x="2336800" y="1058939"/>
            <a:ext cx="751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skerville Old Face" panose="02020602080505020303" pitchFamily="18" charset="0"/>
              </a:rPr>
              <a:t>Preparing for Camp</a:t>
            </a:r>
          </a:p>
          <a:p>
            <a:pPr algn="ctr"/>
            <a:r>
              <a:rPr lang="en-US" sz="5400" dirty="0">
                <a:latin typeface="Baskerville Old Face" panose="02020602080505020303" pitchFamily="18" charset="0"/>
              </a:rPr>
              <a:t>Jessie Kreider</a:t>
            </a:r>
          </a:p>
        </p:txBody>
      </p:sp>
      <p:pic>
        <p:nvPicPr>
          <p:cNvPr id="2050" name="Picture 2" descr="NYSSCPA">
            <a:extLst>
              <a:ext uri="{FF2B5EF4-FFF2-40B4-BE49-F238E27FC236}">
                <a16:creationId xmlns:a16="http://schemas.microsoft.com/office/drawing/2014/main" id="{6A61B846-FDD2-43B8-9C53-2E7CFF9D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376527" cy="23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SDH - Novel Coronavirus: Mask Up, Hoosiers!">
            <a:extLst>
              <a:ext uri="{FF2B5EF4-FFF2-40B4-BE49-F238E27FC236}">
                <a16:creationId xmlns:a16="http://schemas.microsoft.com/office/drawing/2014/main" id="{3BA591F2-A140-4606-B349-556880AFB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3" b="18286"/>
          <a:stretch/>
        </p:blipFill>
        <p:spPr bwMode="auto">
          <a:xfrm>
            <a:off x="980730" y="3428999"/>
            <a:ext cx="3819525" cy="23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074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F150FF-CF38-457B-95DE-CF8E65B28DCE}"/>
              </a:ext>
            </a:extLst>
          </p:cNvPr>
          <p:cNvSpPr txBox="1"/>
          <p:nvPr/>
        </p:nvSpPr>
        <p:spPr>
          <a:xfrm>
            <a:off x="0" y="930264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dirty="0">
                <a:latin typeface="Baskerville Old Face" panose="02020602080505020303" pitchFamily="18" charset="0"/>
              </a:rPr>
              <a:t>Drive Thru Check In Process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dirty="0">
                <a:latin typeface="Baskerville Old Face" panose="02020602080505020303" pitchFamily="18" charset="0"/>
              </a:rPr>
              <a:t>Expanded Health Check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dirty="0">
                <a:latin typeface="Baskerville Old Face" panose="02020602080505020303" pitchFamily="18" charset="0"/>
              </a:rPr>
              <a:t>Parents will not be allowed in cabins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dirty="0">
                <a:latin typeface="Baskerville Old Face" panose="02020602080505020303" pitchFamily="18" charset="0"/>
              </a:rPr>
              <a:t>Caravan is better than Carpool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dirty="0">
                <a:latin typeface="Baskerville Old Face" panose="02020602080505020303" pitchFamily="18" charset="0"/>
              </a:rPr>
              <a:t>Staggered Check in Times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FAA75-8E6C-44E7-A102-45A63F8317C7}"/>
              </a:ext>
            </a:extLst>
          </p:cNvPr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Subject to Change</a:t>
            </a:r>
          </a:p>
          <a:p>
            <a:pPr algn="ctr"/>
            <a:r>
              <a:rPr lang="en-US" sz="3600" dirty="0">
                <a:latin typeface="Baskerville Old Face" panose="02020602080505020303" pitchFamily="18" charset="0"/>
              </a:rPr>
              <a:t>Please Check Campmack.org/</a:t>
            </a:r>
            <a:r>
              <a:rPr lang="en-US" sz="3600" dirty="0" err="1">
                <a:latin typeface="Baskerville Old Face" panose="02020602080505020303" pitchFamily="18" charset="0"/>
              </a:rPr>
              <a:t>covid</a:t>
            </a:r>
            <a:r>
              <a:rPr lang="en-US" sz="3600" dirty="0">
                <a:latin typeface="Baskerville Old Face" panose="02020602080505020303" pitchFamily="18" charset="0"/>
              </a:rPr>
              <a:t> for updates</a:t>
            </a:r>
          </a:p>
        </p:txBody>
      </p:sp>
    </p:spTree>
    <p:extLst>
      <p:ext uri="{BB962C8B-B14F-4D97-AF65-F5344CB8AC3E}">
        <p14:creationId xmlns:p14="http://schemas.microsoft.com/office/powerpoint/2010/main" val="187764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1A5A0-1545-4E85-84DC-40CA631B899B}"/>
              </a:ext>
            </a:extLst>
          </p:cNvPr>
          <p:cNvSpPr txBox="1"/>
          <p:nvPr/>
        </p:nvSpPr>
        <p:spPr>
          <a:xfrm>
            <a:off x="1336351" y="228515"/>
            <a:ext cx="951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Baskerville Old Face" panose="02020602080505020303" pitchFamily="18" charset="0"/>
              </a:rPr>
              <a:t>Summer 2021 Camp Experience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5C32CE-69B1-4FCB-8013-6AE8779BD4E9}"/>
              </a:ext>
            </a:extLst>
          </p:cNvPr>
          <p:cNvGrpSpPr/>
          <p:nvPr/>
        </p:nvGrpSpPr>
        <p:grpSpPr>
          <a:xfrm>
            <a:off x="838200" y="1610648"/>
            <a:ext cx="10515599" cy="4524315"/>
            <a:chOff x="643813" y="1166204"/>
            <a:chExt cx="10515599" cy="45243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D66B67-AE4D-4B18-9521-E72C54AC5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6" r="11076"/>
            <a:stretch/>
          </p:blipFill>
          <p:spPr>
            <a:xfrm>
              <a:off x="6464637" y="1167481"/>
              <a:ext cx="4694775" cy="45230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EC2B7A-A169-47F4-9715-10079A02AC98}"/>
                </a:ext>
              </a:extLst>
            </p:cNvPr>
            <p:cNvSpPr txBox="1"/>
            <p:nvPr/>
          </p:nvSpPr>
          <p:spPr>
            <a:xfrm>
              <a:off x="643813" y="1166204"/>
              <a:ext cx="5820824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Baskerville Old Face" panose="02020602080505020303" pitchFamily="18" charset="0"/>
                </a:rPr>
                <a:t>NPI </a:t>
              </a:r>
            </a:p>
            <a:p>
              <a:pPr algn="ctr"/>
              <a:r>
                <a:rPr lang="en-US" sz="3200" b="1" dirty="0">
                  <a:latin typeface="Baskerville Old Face" panose="02020602080505020303" pitchFamily="18" charset="0"/>
                </a:rPr>
                <a:t>(Nonpharmaceutical interventions)</a:t>
              </a:r>
            </a:p>
            <a:p>
              <a:pPr marL="342900" indent="-342900">
                <a:buAutoNum type="arabicPeriod"/>
              </a:pPr>
              <a:r>
                <a:rPr lang="en-US" sz="3200" dirty="0">
                  <a:latin typeface="Baskerville Old Face" panose="02020602080505020303" pitchFamily="18" charset="0"/>
                </a:rPr>
                <a:t>Screening</a:t>
              </a:r>
            </a:p>
            <a:p>
              <a:pPr marL="342900" indent="-342900">
                <a:buAutoNum type="arabicPeriod"/>
              </a:pPr>
              <a:r>
                <a:rPr lang="en-US" sz="3200" dirty="0">
                  <a:latin typeface="Baskerville Old Face" panose="02020602080505020303" pitchFamily="18" charset="0"/>
                </a:rPr>
                <a:t>Cohorting</a:t>
              </a:r>
            </a:p>
            <a:p>
              <a:pPr marL="342900" indent="-342900">
                <a:buAutoNum type="arabicPeriod"/>
              </a:pPr>
              <a:r>
                <a:rPr lang="en-US" sz="3200" dirty="0">
                  <a:latin typeface="Baskerville Old Face" panose="02020602080505020303" pitchFamily="18" charset="0"/>
                </a:rPr>
                <a:t>Sanitizing </a:t>
              </a:r>
            </a:p>
            <a:p>
              <a:pPr marL="342900" indent="-342900">
                <a:buAutoNum type="arabicPeriod"/>
              </a:pPr>
              <a:r>
                <a:rPr lang="en-US" sz="3200" dirty="0">
                  <a:latin typeface="Baskerville Old Face" panose="02020602080505020303" pitchFamily="18" charset="0"/>
                </a:rPr>
                <a:t>Face Masks</a:t>
              </a:r>
            </a:p>
            <a:p>
              <a:pPr marL="342900" indent="-342900">
                <a:buAutoNum type="arabicPeriod"/>
              </a:pPr>
              <a:r>
                <a:rPr lang="en-US" sz="3200" dirty="0">
                  <a:latin typeface="Baskerville Old Face" panose="02020602080505020303" pitchFamily="18" charset="0"/>
                </a:rPr>
                <a:t>Ventilation</a:t>
              </a:r>
            </a:p>
            <a:p>
              <a:pPr marL="342900" indent="-342900">
                <a:buAutoNum type="arabicPeriod"/>
              </a:pPr>
              <a:r>
                <a:rPr lang="en-US" sz="3200" dirty="0">
                  <a:latin typeface="Baskerville Old Face" panose="02020602080505020303" pitchFamily="18" charset="0"/>
                </a:rPr>
                <a:t>Physical Distancing</a:t>
              </a:r>
            </a:p>
            <a:p>
              <a:pPr marL="342900" indent="-342900">
                <a:buAutoNum type="arabicPeriod"/>
              </a:pPr>
              <a:r>
                <a:rPr lang="en-US" sz="3200" dirty="0">
                  <a:latin typeface="Baskerville Old Face" panose="02020602080505020303" pitchFamily="18" charset="0"/>
                </a:rPr>
                <a:t>Hand Hygiene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62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3E4608-DB29-4F85-9AF5-AD9D70162E8D}"/>
              </a:ext>
            </a:extLst>
          </p:cNvPr>
          <p:cNvGrpSpPr/>
          <p:nvPr/>
        </p:nvGrpSpPr>
        <p:grpSpPr>
          <a:xfrm>
            <a:off x="628640" y="1720840"/>
            <a:ext cx="10934720" cy="3416320"/>
            <a:chOff x="-416961" y="1440612"/>
            <a:chExt cx="10934720" cy="3416320"/>
          </a:xfrm>
        </p:grpSpPr>
        <p:pic>
          <p:nvPicPr>
            <p:cNvPr id="2" name="Picture 1" descr="A picture containing text, sign, window&#10;&#10;Description automatically generated">
              <a:extLst>
                <a:ext uri="{FF2B5EF4-FFF2-40B4-BE49-F238E27FC236}">
                  <a16:creationId xmlns:a16="http://schemas.microsoft.com/office/drawing/2014/main" id="{4DDF52D5-167A-4C6F-A506-F6E44BBE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6961" y="1440612"/>
              <a:ext cx="3416320" cy="34163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1E950B-A368-401F-86F5-7119A9529D9C}"/>
                </a:ext>
              </a:extLst>
            </p:cNvPr>
            <p:cNvSpPr txBox="1"/>
            <p:nvPr/>
          </p:nvSpPr>
          <p:spPr>
            <a:xfrm>
              <a:off x="2999359" y="1440612"/>
              <a:ext cx="75184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Baskerville Old Face" panose="02020602080505020303" pitchFamily="18" charset="0"/>
                </a:rPr>
                <a:t>Camp Alexander Mack</a:t>
              </a:r>
            </a:p>
            <a:p>
              <a:pPr algn="ctr"/>
              <a:r>
                <a:rPr lang="en-US" sz="5400" b="1" dirty="0">
                  <a:latin typeface="Baskerville Old Face" panose="02020602080505020303" pitchFamily="18" charset="0"/>
                </a:rPr>
                <a:t>2021 Camp Rep Meeting</a:t>
              </a:r>
            </a:p>
            <a:p>
              <a:pPr algn="ctr"/>
              <a:r>
                <a:rPr lang="en-US" sz="5400" b="1" dirty="0">
                  <a:latin typeface="Baskerville Old Face" panose="02020602080505020303" pitchFamily="18" charset="0"/>
                </a:rPr>
                <a:t>Will Resume at</a:t>
              </a:r>
            </a:p>
            <a:p>
              <a:pPr algn="ctr"/>
              <a:r>
                <a:rPr lang="en-US" sz="5400" b="1" dirty="0">
                  <a:latin typeface="Baskerville Old Face" panose="02020602080505020303" pitchFamily="18" charset="0"/>
                </a:rPr>
                <a:t>10:30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23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DC545C-454E-4D2D-8C28-9917929C2A3F}"/>
              </a:ext>
            </a:extLst>
          </p:cNvPr>
          <p:cNvSpPr txBox="1"/>
          <p:nvPr/>
        </p:nvSpPr>
        <p:spPr>
          <a:xfrm>
            <a:off x="3353903" y="130628"/>
            <a:ext cx="5484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Baskerville Old Face" panose="02020602080505020303" pitchFamily="18" charset="0"/>
              </a:rPr>
              <a:t>Summer Staff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67F8D-1785-4692-A4B0-A1F325AC7E1C}"/>
              </a:ext>
            </a:extLst>
          </p:cNvPr>
          <p:cNvSpPr txBox="1"/>
          <p:nvPr/>
        </p:nvSpPr>
        <p:spPr>
          <a:xfrm>
            <a:off x="6096000" y="1053958"/>
            <a:ext cx="469231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Baskerville Old Face" panose="02020602080505020303" pitchFamily="18" charset="0"/>
              </a:rPr>
              <a:t>Paid Counselors</a:t>
            </a:r>
          </a:p>
          <a:p>
            <a:endParaRPr lang="en-US" sz="2800" dirty="0">
              <a:latin typeface="Baskerville Old Face" panose="020206020805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Ages 21+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14 Positions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June 20- July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Lead and live with </a:t>
            </a:r>
          </a:p>
          <a:p>
            <a:pPr lvl="1"/>
            <a:r>
              <a:rPr lang="en-US" sz="2800" dirty="0">
                <a:latin typeface="Baskerville Old Face" panose="02020602080505020303" pitchFamily="18" charset="0"/>
              </a:rPr>
              <a:t>campers grades 1</a:t>
            </a:r>
            <a:r>
              <a:rPr lang="en-US" sz="2800" baseline="30000" dirty="0">
                <a:latin typeface="Baskerville Old Face" panose="02020602080505020303" pitchFamily="18" charset="0"/>
              </a:rPr>
              <a:t>st</a:t>
            </a:r>
            <a:r>
              <a:rPr lang="en-US" sz="2800" dirty="0">
                <a:latin typeface="Baskerville Old Face" panose="02020602080505020303" pitchFamily="18" charset="0"/>
              </a:rPr>
              <a:t>-9</a:t>
            </a:r>
            <a:r>
              <a:rPr lang="en-US" sz="2800" baseline="30000" dirty="0">
                <a:latin typeface="Baskerville Old Face" panose="02020602080505020303" pitchFamily="18" charset="0"/>
              </a:rPr>
              <a:t>th</a:t>
            </a:r>
            <a:endParaRPr lang="en-US" sz="2800" dirty="0">
              <a:latin typeface="Baskerville Old Face" panose="020206020805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1160D-003A-49E3-BB8A-BD464FCCB3A2}"/>
              </a:ext>
            </a:extLst>
          </p:cNvPr>
          <p:cNvSpPr txBox="1"/>
          <p:nvPr/>
        </p:nvSpPr>
        <p:spPr>
          <a:xfrm>
            <a:off x="1464604" y="1053958"/>
            <a:ext cx="4631396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Baskerville Old Face" panose="02020602080505020303" pitchFamily="18" charset="0"/>
              </a:rPr>
              <a:t>Summer Staff</a:t>
            </a:r>
          </a:p>
          <a:p>
            <a:endParaRPr lang="en-US" sz="2800" dirty="0">
              <a:latin typeface="Baskerville Old Face" panose="020206020805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Ages 18+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Multiple Positions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Through out the summer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Possible work areas: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Facility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Lifeguard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skerville Old Face" panose="02020602080505020303" pitchFamily="18" charset="0"/>
              </a:rPr>
              <a:t>Kitchen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1728F-EE37-4555-8B18-66C5EEE71EE8}"/>
              </a:ext>
            </a:extLst>
          </p:cNvPr>
          <p:cNvSpPr txBox="1"/>
          <p:nvPr/>
        </p:nvSpPr>
        <p:spPr>
          <a:xfrm>
            <a:off x="208383" y="5485941"/>
            <a:ext cx="117752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Baskerville Old Face" panose="02020602080505020303" pitchFamily="18" charset="0"/>
              </a:rPr>
              <a:t>Who do you know that might be interested?</a:t>
            </a:r>
          </a:p>
        </p:txBody>
      </p:sp>
    </p:spTree>
    <p:extLst>
      <p:ext uri="{BB962C8B-B14F-4D97-AF65-F5344CB8AC3E}">
        <p14:creationId xmlns:p14="http://schemas.microsoft.com/office/powerpoint/2010/main" val="3609469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561</Words>
  <Application>Microsoft Office PowerPoint</Application>
  <PresentationFormat>Widescreen</PresentationFormat>
  <Paragraphs>119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Baskerville Old Face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Eastis</dc:creator>
  <cp:lastModifiedBy>Todd Eastis</cp:lastModifiedBy>
  <cp:revision>45</cp:revision>
  <cp:lastPrinted>2021-01-16T13:25:59Z</cp:lastPrinted>
  <dcterms:created xsi:type="dcterms:W3CDTF">2021-01-04T20:27:48Z</dcterms:created>
  <dcterms:modified xsi:type="dcterms:W3CDTF">2021-01-16T16:12:50Z</dcterms:modified>
</cp:coreProperties>
</file>